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1294" r:id="rId3"/>
    <p:sldId id="304" r:id="rId4"/>
    <p:sldId id="1315" r:id="rId5"/>
    <p:sldId id="1314" r:id="rId6"/>
    <p:sldId id="1310" r:id="rId7"/>
    <p:sldId id="1311" r:id="rId8"/>
    <p:sldId id="1313" r:id="rId9"/>
    <p:sldId id="1312" r:id="rId10"/>
  </p:sldIdLst>
  <p:sldSz cx="12188825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Condensed" panose="02000000000000000000" pitchFamily="2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39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loop="1"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8CBF"/>
    <a:srgbClr val="425167"/>
    <a:srgbClr val="3CC3B2"/>
    <a:srgbClr val="E63025"/>
    <a:srgbClr val="14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82" autoAdjust="0"/>
    <p:restoredTop sz="72381" autoAdjust="0"/>
  </p:normalViewPr>
  <p:slideViewPr>
    <p:cSldViewPr snapToGrid="0" snapToObjects="1">
      <p:cViewPr varScale="1">
        <p:scale>
          <a:sx n="91" d="100"/>
          <a:sy n="91" d="100"/>
        </p:scale>
        <p:origin x="2256" y="17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-1572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6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Roboto Condensed" panose="02000000000000000000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6F6FCF-A974-4C47-B009-B1222F84040A}" type="datetimeFigureOut">
              <a:rPr lang="en-US" smtClean="0">
                <a:latin typeface="Roboto Condensed" panose="02000000000000000000" pitchFamily="2" charset="0"/>
              </a:rPr>
              <a:t>12/14/20</a:t>
            </a:fld>
            <a:endParaRPr lang="en-US" dirty="0">
              <a:latin typeface="Roboto Condensed" panose="02000000000000000000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Roboto Condensed" panose="02000000000000000000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A2711-FF91-CB4C-A9C8-C068F528412B}" type="slidenum">
              <a:rPr lang="en-US" smtClean="0">
                <a:latin typeface="Roboto Condensed" panose="02000000000000000000" pitchFamily="2" charset="0"/>
              </a:rPr>
              <a:t>‹#›</a:t>
            </a:fld>
            <a:endParaRPr lang="en-US" dirty="0">
              <a:latin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7102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Roboto Condensed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Roboto Condensed" panose="02000000000000000000" pitchFamily="2" charset="0"/>
              </a:defRPr>
            </a:lvl1pPr>
          </a:lstStyle>
          <a:p>
            <a:fld id="{F66F80E4-3F3D-F145-BADA-61CDB272BCEB}" type="datetimeFigureOut">
              <a:rPr lang="en-US" smtClean="0"/>
              <a:pPr/>
              <a:t>12/14/20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Roboto Condensed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Roboto Condensed" panose="02000000000000000000" pitchFamily="2" charset="0"/>
              </a:defRPr>
            </a:lvl1pPr>
          </a:lstStyle>
          <a:p>
            <a:fld id="{21B6CF1C-C0AA-0348-8534-9E78ED9F92D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0465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Roboto Condensed" panose="02000000000000000000" pitchFamily="2" charset="0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Roboto Condensed" panose="02000000000000000000" pitchFamily="2" charset="0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Roboto Condensed" panose="02000000000000000000" pitchFamily="2" charset="0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Roboto Condensed" panose="02000000000000000000" pitchFamily="2" charset="0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Roboto Condensed" panose="02000000000000000000" pitchFamily="2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E985ED-FBBE-4DC5-A63B-146B9CAB4D3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8813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B6CF1C-C0AA-0348-8534-9E78ED9F92D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213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B6CF1C-C0AA-0348-8534-9E78ED9F92D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59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B6CF1C-C0AA-0348-8534-9E78ED9F92D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57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B6CF1C-C0AA-0348-8534-9E78ED9F92D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205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21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4296427" y="4150650"/>
            <a:ext cx="7526912" cy="455295"/>
          </a:xfrm>
        </p:spPr>
        <p:txBody>
          <a:bodyPr>
            <a:noAutofit/>
          </a:bodyPr>
          <a:lstStyle>
            <a:lvl1pPr marL="0" indent="0" algn="r">
              <a:buNone/>
              <a:defRPr sz="2800" b="0" i="0" baseline="0">
                <a:solidFill>
                  <a:schemeClr val="bg1"/>
                </a:solidFill>
              </a:defRPr>
            </a:lvl1pPr>
            <a:lvl2pPr marL="685800" indent="0" algn="r">
              <a:buNone/>
              <a:defRPr sz="1600">
                <a:solidFill>
                  <a:srgbClr val="258CBF"/>
                </a:solidFill>
              </a:defRPr>
            </a:lvl2pPr>
            <a:lvl3pPr marL="914400" indent="0" algn="r">
              <a:buNone/>
              <a:defRPr sz="1600">
                <a:solidFill>
                  <a:srgbClr val="258CBF"/>
                </a:solidFill>
              </a:defRPr>
            </a:lvl3pPr>
            <a:lvl4pPr marL="1371600" indent="0" algn="r">
              <a:buNone/>
              <a:defRPr sz="1600">
                <a:solidFill>
                  <a:srgbClr val="258CBF"/>
                </a:solidFill>
              </a:defRPr>
            </a:lvl4pPr>
            <a:lvl5pPr marL="1828800" indent="0" algn="r">
              <a:buNone/>
              <a:defRPr sz="1600">
                <a:solidFill>
                  <a:srgbClr val="258CBF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07527" y="305701"/>
            <a:ext cx="2915812" cy="8401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10D3B2-3427-DE4F-8C04-5E81E1562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886" y="2209451"/>
            <a:ext cx="10669453" cy="1703642"/>
          </a:xfrm>
        </p:spPr>
        <p:txBody>
          <a:bodyPr/>
          <a:lstStyle>
            <a:lvl1pPr algn="r">
              <a:defRPr sz="5400" b="1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0FB5B9-5E08-6340-A807-4EF65F3C7102}"/>
              </a:ext>
            </a:extLst>
          </p:cNvPr>
          <p:cNvCxnSpPr>
            <a:cxnSpLocks/>
          </p:cNvCxnSpPr>
          <p:nvPr userDrawn="1"/>
        </p:nvCxnSpPr>
        <p:spPr>
          <a:xfrm>
            <a:off x="4296427" y="4026499"/>
            <a:ext cx="7539438" cy="0"/>
          </a:xfrm>
          <a:prstGeom prst="line">
            <a:avLst/>
          </a:prstGeom>
          <a:ln w="25400" cmpd="sng">
            <a:solidFill>
              <a:srgbClr val="14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347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" y="-13336"/>
            <a:ext cx="12192000" cy="6309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8597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uilding, door&#13;&#10;&#13;&#10;Description automatically generated">
            <a:extLst>
              <a:ext uri="{FF2B5EF4-FFF2-40B4-BE49-F238E27FC236}">
                <a16:creationId xmlns:a16="http://schemas.microsoft.com/office/drawing/2014/main" id="{3ECDE697-4CB4-174A-99AE-521C705F7C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88825" cy="6845300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2"/>
              </a:gs>
            </a:gsLst>
            <a:path path="circle">
              <a:fillToRect t="100000" r="100000"/>
            </a:path>
            <a:tileRect l="-100000" b="-100000"/>
          </a:gradFill>
        </p:spPr>
      </p:pic>
      <p:sp>
        <p:nvSpPr>
          <p:cNvPr id="21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1153886" y="4150650"/>
            <a:ext cx="10669453" cy="455295"/>
          </a:xfrm>
        </p:spPr>
        <p:txBody>
          <a:bodyPr>
            <a:noAutofit/>
          </a:bodyPr>
          <a:lstStyle>
            <a:lvl1pPr marL="0" indent="0" algn="r">
              <a:buNone/>
              <a:defRPr sz="2800" b="0" i="0" baseline="0">
                <a:solidFill>
                  <a:schemeClr val="bg1"/>
                </a:solidFill>
              </a:defRPr>
            </a:lvl1pPr>
            <a:lvl2pPr marL="685800" indent="0" algn="r">
              <a:buNone/>
              <a:defRPr sz="1600">
                <a:solidFill>
                  <a:srgbClr val="258CBF"/>
                </a:solidFill>
              </a:defRPr>
            </a:lvl2pPr>
            <a:lvl3pPr marL="914400" indent="0" algn="r">
              <a:buNone/>
              <a:defRPr sz="1600">
                <a:solidFill>
                  <a:srgbClr val="258CBF"/>
                </a:solidFill>
              </a:defRPr>
            </a:lvl3pPr>
            <a:lvl4pPr marL="1371600" indent="0" algn="r">
              <a:buNone/>
              <a:defRPr sz="1600">
                <a:solidFill>
                  <a:srgbClr val="258CBF"/>
                </a:solidFill>
              </a:defRPr>
            </a:lvl4pPr>
            <a:lvl5pPr marL="1828800" indent="0" algn="r">
              <a:buNone/>
              <a:defRPr sz="1600">
                <a:solidFill>
                  <a:srgbClr val="258CBF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81859" y="654043"/>
            <a:ext cx="5141480" cy="14814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10D3B2-3427-DE4F-8C04-5E81E1562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886" y="2209451"/>
            <a:ext cx="10669453" cy="1703642"/>
          </a:xfrm>
        </p:spPr>
        <p:txBody>
          <a:bodyPr/>
          <a:lstStyle>
            <a:lvl1pPr algn="r">
              <a:defRPr sz="5400" b="1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0FB5B9-5E08-6340-A807-4EF65F3C7102}"/>
              </a:ext>
            </a:extLst>
          </p:cNvPr>
          <p:cNvCxnSpPr>
            <a:cxnSpLocks/>
          </p:cNvCxnSpPr>
          <p:nvPr userDrawn="1"/>
        </p:nvCxnSpPr>
        <p:spPr>
          <a:xfrm>
            <a:off x="1153886" y="4026499"/>
            <a:ext cx="10681979" cy="0"/>
          </a:xfrm>
          <a:prstGeom prst="line">
            <a:avLst/>
          </a:prstGeom>
          <a:ln w="25400" cmpd="sng">
            <a:solidFill>
              <a:srgbClr val="14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479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ED232FC-77C5-5D43-8F92-BB69EDB760AD}"/>
              </a:ext>
            </a:extLst>
          </p:cNvPr>
          <p:cNvSpPr/>
          <p:nvPr userDrawn="1"/>
        </p:nvSpPr>
        <p:spPr>
          <a:xfrm>
            <a:off x="391886" y="707571"/>
            <a:ext cx="11431453" cy="7946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building, door&#13;&#10;&#13;&#10;Description automatically generated">
            <a:extLst>
              <a:ext uri="{FF2B5EF4-FFF2-40B4-BE49-F238E27FC236}">
                <a16:creationId xmlns:a16="http://schemas.microsoft.com/office/drawing/2014/main" id="{3ECDE697-4CB4-174A-99AE-521C705F7C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86"/>
          <a:stretch/>
        </p:blipFill>
        <p:spPr>
          <a:xfrm>
            <a:off x="11112" y="-848773"/>
            <a:ext cx="8468859" cy="7815629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45000">
                <a:schemeClr val="accent2"/>
              </a:gs>
            </a:gsLst>
            <a:path path="circle">
              <a:fillToRect t="100000" r="100000"/>
            </a:path>
            <a:tileRect l="-100000" b="-100000"/>
          </a:gradFill>
        </p:spPr>
      </p:pic>
      <p:sp>
        <p:nvSpPr>
          <p:cNvPr id="21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4296427" y="4150650"/>
            <a:ext cx="7526912" cy="455295"/>
          </a:xfrm>
        </p:spPr>
        <p:txBody>
          <a:bodyPr>
            <a:noAutofit/>
          </a:bodyPr>
          <a:lstStyle>
            <a:lvl1pPr marL="0" indent="0" algn="r">
              <a:buNone/>
              <a:defRPr sz="2800" b="0" i="0" baseline="0">
                <a:solidFill>
                  <a:schemeClr val="accent3"/>
                </a:solidFill>
              </a:defRPr>
            </a:lvl1pPr>
            <a:lvl2pPr marL="685800" indent="0" algn="r">
              <a:buNone/>
              <a:defRPr sz="1600">
                <a:solidFill>
                  <a:srgbClr val="258CBF"/>
                </a:solidFill>
              </a:defRPr>
            </a:lvl2pPr>
            <a:lvl3pPr marL="914400" indent="0" algn="r">
              <a:buNone/>
              <a:defRPr sz="1600">
                <a:solidFill>
                  <a:srgbClr val="258CBF"/>
                </a:solidFill>
              </a:defRPr>
            </a:lvl3pPr>
            <a:lvl4pPr marL="1371600" indent="0" algn="r">
              <a:buNone/>
              <a:defRPr sz="1600">
                <a:solidFill>
                  <a:srgbClr val="258CBF"/>
                </a:solidFill>
              </a:defRPr>
            </a:lvl4pPr>
            <a:lvl5pPr marL="1828800" indent="0" algn="r">
              <a:buNone/>
              <a:defRPr sz="1600">
                <a:solidFill>
                  <a:srgbClr val="258CBF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10D3B2-3427-DE4F-8C04-5E81E1562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3901" y="2209451"/>
            <a:ext cx="7539438" cy="1703642"/>
          </a:xfrm>
        </p:spPr>
        <p:txBody>
          <a:bodyPr/>
          <a:lstStyle>
            <a:lvl1pPr algn="r">
              <a:defRPr sz="4800" b="1" i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0FB5B9-5E08-6340-A807-4EF65F3C7102}"/>
              </a:ext>
            </a:extLst>
          </p:cNvPr>
          <p:cNvCxnSpPr>
            <a:cxnSpLocks/>
          </p:cNvCxnSpPr>
          <p:nvPr userDrawn="1"/>
        </p:nvCxnSpPr>
        <p:spPr>
          <a:xfrm>
            <a:off x="5602514" y="4026499"/>
            <a:ext cx="6233351" cy="0"/>
          </a:xfrm>
          <a:prstGeom prst="line">
            <a:avLst/>
          </a:prstGeom>
          <a:ln w="25400" cmpd="sng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10D85511-4F62-0B4F-B31A-D7F01C3177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5727" y="532310"/>
            <a:ext cx="4290138" cy="11874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2D5A979-77EF-5144-B674-45FF4A552680}"/>
              </a:ext>
            </a:extLst>
          </p:cNvPr>
          <p:cNvSpPr/>
          <p:nvPr userDrawn="1"/>
        </p:nvSpPr>
        <p:spPr>
          <a:xfrm>
            <a:off x="9912031" y="6050642"/>
            <a:ext cx="2265682" cy="7946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78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: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F67B2A-D86A-0B4B-AE2E-E0C571CD2C61}"/>
              </a:ext>
            </a:extLst>
          </p:cNvPr>
          <p:cNvSpPr txBox="1"/>
          <p:nvPr userDrawn="1"/>
        </p:nvSpPr>
        <p:spPr>
          <a:xfrm>
            <a:off x="7660059" y="660458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dirty="0">
              <a:solidFill>
                <a:schemeClr val="tx2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819438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3">
    <p:bg>
      <p:bgPr>
        <a:solidFill>
          <a:srgbClr val="231F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12A50-1DC5-40C8-B16E-2A83D37BF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813229" y="365126"/>
            <a:ext cx="1086111" cy="365125"/>
          </a:xfrm>
          <a:prstGeom prst="rect">
            <a:avLst/>
          </a:prstGeom>
        </p:spPr>
        <p:txBody>
          <a:bodyPr/>
          <a:lstStyle/>
          <a:p>
            <a:endParaRPr lang="en-PH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3148D37-71D3-46AA-BD3A-513046D25F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6199" y="365126"/>
            <a:ext cx="1564958" cy="454461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B1928CF-96AC-4947-B435-7AFAD44D6D9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60989" y="0"/>
            <a:ext cx="5427836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679075F-515F-49F1-AE4D-9F9E95A65203}"/>
              </a:ext>
            </a:extLst>
          </p:cNvPr>
          <p:cNvSpPr txBox="1"/>
          <p:nvPr userDrawn="1"/>
        </p:nvSpPr>
        <p:spPr>
          <a:xfrm>
            <a:off x="10199437" y="6361873"/>
            <a:ext cx="16711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1000" dirty="0">
                <a:solidFill>
                  <a:schemeClr val="bg1"/>
                </a:solidFill>
              </a:rPr>
              <a:t>© 2020 CONFIDENTIAL</a:t>
            </a:r>
            <a:endParaRPr lang="en-PH" sz="1000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6C93042-F0C5-41EE-9856-E85BBBB372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104570"/>
            <a:ext cx="5829367" cy="2387600"/>
          </a:xfrm>
        </p:spPr>
        <p:txBody>
          <a:bodyPr anchor="ctr">
            <a:noAutofit/>
          </a:bodyPr>
          <a:lstStyle>
            <a:lvl1pPr algn="l">
              <a:defRPr sz="5998" b="1" i="0" cap="all" baseline="0">
                <a:solidFill>
                  <a:schemeClr val="accent3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COVER TITLE</a:t>
            </a:r>
            <a:br>
              <a:rPr lang="en-US" dirty="0"/>
            </a:br>
            <a:r>
              <a:rPr lang="en-US" dirty="0"/>
              <a:t>HERE</a:t>
            </a:r>
            <a:endParaRPr lang="en-PH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4B17C2A1-E959-46E5-9F97-21FBAF14AB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36731" y="4876404"/>
            <a:ext cx="5146922" cy="788723"/>
          </a:xfrm>
        </p:spPr>
        <p:txBody>
          <a:bodyPr>
            <a:normAutofit/>
          </a:bodyPr>
          <a:lstStyle>
            <a:lvl1pPr marL="0" indent="0" algn="l">
              <a:buNone/>
              <a:defRPr sz="1999" cap="all" baseline="0">
                <a:solidFill>
                  <a:schemeClr val="bg1"/>
                </a:solidFill>
                <a:latin typeface="HelveticaNeue Condensed" panose="02000506050000020004" pitchFamily="2" charset="0"/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 dirty="0"/>
              <a:t>CLICK TO EDIT SUB COPY HERE</a:t>
            </a:r>
            <a:endParaRPr lang="en-PH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BA787ED-23D3-490E-BADD-5CBB2A6D0C7C}"/>
              </a:ext>
            </a:extLst>
          </p:cNvPr>
          <p:cNvCxnSpPr>
            <a:cxnSpLocks/>
          </p:cNvCxnSpPr>
          <p:nvPr userDrawn="1"/>
        </p:nvCxnSpPr>
        <p:spPr>
          <a:xfrm>
            <a:off x="561557" y="4754880"/>
            <a:ext cx="0" cy="210312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77557B6-61C6-4658-8D84-A9627B1C94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6730" y="5887071"/>
            <a:ext cx="4608899" cy="26307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HelveticaNeue Condensed" panose="02000506050000020004" pitchFamily="2" charset="0"/>
              </a:defRPr>
            </a:lvl1pPr>
          </a:lstStyle>
          <a:p>
            <a:pPr lvl="0"/>
            <a:r>
              <a:rPr lang="en-US" dirty="0"/>
              <a:t>Name, Title   |   name@contrastsecurity.com</a:t>
            </a:r>
            <a:endParaRPr lang="en-PH" dirty="0"/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626C9B8C-9122-47C4-9160-89A4522945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6730" y="6372089"/>
            <a:ext cx="1792540" cy="243897"/>
          </a:xfrm>
        </p:spPr>
        <p:txBody>
          <a:bodyPr>
            <a:normAutofit/>
          </a:bodyPr>
          <a:lstStyle>
            <a:lvl1pPr marL="0" indent="0" algn="l">
              <a:buFontTx/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Month 00, 2020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081449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 2 or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1" y="6922"/>
            <a:ext cx="12192000" cy="6858000"/>
          </a:xfrm>
          <a:prstGeom prst="rect">
            <a:avLst/>
          </a:prstGeom>
          <a:solidFill>
            <a:srgbClr val="3143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98F9E9-5C74-A64D-A81D-BBAA0F82E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175" y="5568"/>
            <a:ext cx="12192000" cy="684686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9913" y="3966580"/>
            <a:ext cx="11010900" cy="1164220"/>
          </a:xfrm>
        </p:spPr>
        <p:txBody>
          <a:bodyPr/>
          <a:lstStyle>
            <a:lvl1pPr marL="0" indent="0" algn="l">
              <a:buNone/>
              <a:defRPr b="0" i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DDC0FCF-65F2-3242-B53E-7C00BD4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542784"/>
            <a:ext cx="10969943" cy="1057827"/>
          </a:xfrm>
        </p:spPr>
        <p:txBody>
          <a:bodyPr/>
          <a:lstStyle>
            <a:lvl1pPr algn="l">
              <a:defRPr sz="4000" b="1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52DDE5D-7B48-594B-9555-605E49B6F2E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60801" y="6311052"/>
            <a:ext cx="1221887" cy="3520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1139B1-5CD8-804F-9B08-6499EDB3900C}"/>
              </a:ext>
            </a:extLst>
          </p:cNvPr>
          <p:cNvSpPr txBox="1"/>
          <p:nvPr userDrawn="1"/>
        </p:nvSpPr>
        <p:spPr>
          <a:xfrm>
            <a:off x="8507549" y="6387823"/>
            <a:ext cx="185131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E7B3DFDB-9C06-284E-A647-6C49AFABE760}" type="slidenum">
              <a:rPr lang="en-US" sz="1200" b="1" i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 Bold Condensed"/>
              </a:rPr>
              <a:pPr algn="r"/>
              <a:t>‹#›</a:t>
            </a:fld>
            <a:endParaRPr lang="en-US" sz="1200" b="1" i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75468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 2 or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0AC002A-46D3-084F-A5ED-D21631CE38C8}"/>
              </a:ext>
            </a:extLst>
          </p:cNvPr>
          <p:cNvSpPr/>
          <p:nvPr userDrawn="1"/>
        </p:nvSpPr>
        <p:spPr>
          <a:xfrm>
            <a:off x="1" y="-3176"/>
            <a:ext cx="12192000" cy="68542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F923AF-7CBC-8E47-9D87-5F4E4CD20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175" y="5568"/>
            <a:ext cx="12192000" cy="684686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9913" y="3966580"/>
            <a:ext cx="11010900" cy="1164220"/>
          </a:xfrm>
        </p:spPr>
        <p:txBody>
          <a:bodyPr/>
          <a:lstStyle>
            <a:lvl1pPr marL="0" indent="0" algn="l">
              <a:buNone/>
              <a:defRPr b="0" i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DDC0FCF-65F2-3242-B53E-7C00BD4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542784"/>
            <a:ext cx="10969943" cy="1057827"/>
          </a:xfrm>
        </p:spPr>
        <p:txBody>
          <a:bodyPr/>
          <a:lstStyle>
            <a:lvl1pPr algn="l">
              <a:defRPr sz="4000" b="1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14">
            <a:extLst>
              <a:ext uri="{FF2B5EF4-FFF2-40B4-BE49-F238E27FC236}">
                <a16:creationId xmlns:a16="http://schemas.microsoft.com/office/drawing/2014/main" id="{8C59BAE9-259D-CA49-85EB-6BA9FB5DA2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60801" y="6311052"/>
            <a:ext cx="1221887" cy="3520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B1CC7A4-A5C3-2640-9649-A5A8970A1A2A}"/>
              </a:ext>
            </a:extLst>
          </p:cNvPr>
          <p:cNvSpPr txBox="1"/>
          <p:nvPr userDrawn="1"/>
        </p:nvSpPr>
        <p:spPr>
          <a:xfrm>
            <a:off x="8507549" y="6387823"/>
            <a:ext cx="185131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E7B3DFDB-9C06-284E-A647-6C49AFABE760}" type="slidenum">
              <a:rPr lang="en-US" sz="1200" b="1" i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 Bold Condensed"/>
              </a:rPr>
              <a:pPr algn="r"/>
              <a:t>‹#›</a:t>
            </a:fld>
            <a:endParaRPr lang="en-US" sz="1200" b="1" i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35697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 2 or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0AC002A-46D3-084F-A5ED-D21631CE38C8}"/>
              </a:ext>
            </a:extLst>
          </p:cNvPr>
          <p:cNvSpPr/>
          <p:nvPr userDrawn="1"/>
        </p:nvSpPr>
        <p:spPr>
          <a:xfrm>
            <a:off x="1" y="-3176"/>
            <a:ext cx="12192000" cy="68542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7DCBF2-225C-BC41-9C77-6973004769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175" y="5568"/>
            <a:ext cx="12192000" cy="684686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9913" y="3966580"/>
            <a:ext cx="11010900" cy="1164220"/>
          </a:xfrm>
        </p:spPr>
        <p:txBody>
          <a:bodyPr/>
          <a:lstStyle>
            <a:lvl1pPr marL="0" indent="0" algn="l">
              <a:buNone/>
              <a:defRPr b="0" i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DDC0FCF-65F2-3242-B53E-7C00BD4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542784"/>
            <a:ext cx="10969943" cy="1057827"/>
          </a:xfrm>
        </p:spPr>
        <p:txBody>
          <a:bodyPr/>
          <a:lstStyle>
            <a:lvl1pPr algn="l">
              <a:defRPr sz="4000" b="1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E2FAF82-B0F4-B145-ABF6-E447DE8CAA76}"/>
              </a:ext>
            </a:extLst>
          </p:cNvPr>
          <p:cNvCxnSpPr>
            <a:cxnSpLocks/>
          </p:cNvCxnSpPr>
          <p:nvPr userDrawn="1"/>
        </p:nvCxnSpPr>
        <p:spPr>
          <a:xfrm>
            <a:off x="569913" y="3775978"/>
            <a:ext cx="7539438" cy="0"/>
          </a:xfrm>
          <a:prstGeom prst="line">
            <a:avLst/>
          </a:prstGeom>
          <a:ln w="25400" cmpd="sng">
            <a:solidFill>
              <a:srgbClr val="14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14">
            <a:extLst>
              <a:ext uri="{FF2B5EF4-FFF2-40B4-BE49-F238E27FC236}">
                <a16:creationId xmlns:a16="http://schemas.microsoft.com/office/drawing/2014/main" id="{80001057-BE3A-EB48-8104-0669516E48C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60801" y="6311052"/>
            <a:ext cx="1221887" cy="3520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CEB8CD6-BD22-A24A-B214-8096AC5AC55D}"/>
              </a:ext>
            </a:extLst>
          </p:cNvPr>
          <p:cNvSpPr txBox="1"/>
          <p:nvPr userDrawn="1"/>
        </p:nvSpPr>
        <p:spPr>
          <a:xfrm>
            <a:off x="8507549" y="6387823"/>
            <a:ext cx="185131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E7B3DFDB-9C06-284E-A647-6C49AFABE760}" type="slidenum">
              <a:rPr lang="en-US" sz="1200" b="1" i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 Bold Condensed"/>
              </a:rPr>
              <a:pPr algn="r"/>
              <a:t>‹#›</a:t>
            </a:fld>
            <a:endParaRPr lang="en-US" sz="1200" b="1" i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7947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 2 or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0AC002A-46D3-084F-A5ED-D21631CE38C8}"/>
              </a:ext>
            </a:extLst>
          </p:cNvPr>
          <p:cNvSpPr/>
          <p:nvPr userDrawn="1"/>
        </p:nvSpPr>
        <p:spPr>
          <a:xfrm>
            <a:off x="1" y="-3176"/>
            <a:ext cx="12192000" cy="68542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5FA0EF-2282-BB4E-94D8-07702580E6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175" y="5568"/>
            <a:ext cx="12192000" cy="684686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9913" y="3966580"/>
            <a:ext cx="11010900" cy="1164220"/>
          </a:xfrm>
        </p:spPr>
        <p:txBody>
          <a:bodyPr/>
          <a:lstStyle>
            <a:lvl1pPr marL="0" indent="0" algn="l">
              <a:buNone/>
              <a:defRPr b="0" i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DDC0FCF-65F2-3242-B53E-7C00BD4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542784"/>
            <a:ext cx="10969943" cy="1057827"/>
          </a:xfrm>
        </p:spPr>
        <p:txBody>
          <a:bodyPr/>
          <a:lstStyle>
            <a:lvl1pPr algn="l">
              <a:defRPr sz="4000" b="1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E2FAF82-B0F4-B145-ABF6-E447DE8CAA76}"/>
              </a:ext>
            </a:extLst>
          </p:cNvPr>
          <p:cNvCxnSpPr>
            <a:cxnSpLocks/>
          </p:cNvCxnSpPr>
          <p:nvPr userDrawn="1"/>
        </p:nvCxnSpPr>
        <p:spPr>
          <a:xfrm>
            <a:off x="569913" y="3775978"/>
            <a:ext cx="7539438" cy="0"/>
          </a:xfrm>
          <a:prstGeom prst="line">
            <a:avLst/>
          </a:prstGeom>
          <a:ln w="25400" cmpd="sng">
            <a:solidFill>
              <a:srgbClr val="14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14">
            <a:extLst>
              <a:ext uri="{FF2B5EF4-FFF2-40B4-BE49-F238E27FC236}">
                <a16:creationId xmlns:a16="http://schemas.microsoft.com/office/drawing/2014/main" id="{80001057-BE3A-EB48-8104-0669516E48C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60801" y="6311052"/>
            <a:ext cx="1221887" cy="3520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7A8B76D-4341-A841-9FC8-F7F2E48DD283}"/>
              </a:ext>
            </a:extLst>
          </p:cNvPr>
          <p:cNvSpPr txBox="1"/>
          <p:nvPr userDrawn="1"/>
        </p:nvSpPr>
        <p:spPr>
          <a:xfrm>
            <a:off x="8507549" y="6387823"/>
            <a:ext cx="185131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E7B3DFDB-9C06-284E-A647-6C49AFABE760}" type="slidenum">
              <a:rPr lang="en-US" sz="1200" b="1" i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 Bold Condensed"/>
              </a:rPr>
              <a:pPr algn="r"/>
              <a:t>‹#›</a:t>
            </a:fld>
            <a:endParaRPr lang="en-US" sz="1200" b="1" i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0019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: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2D87C7-DF43-984E-A8AA-0BB46D268D1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441" y="1166019"/>
            <a:ext cx="10969943" cy="313866"/>
          </a:xfrm>
        </p:spPr>
        <p:txBody>
          <a:bodyPr/>
          <a:lstStyle>
            <a:lvl1pPr marL="0" indent="0">
              <a:buNone/>
              <a:defRPr b="0" i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95239-DA57-FD4A-B565-A93A5783189C}"/>
              </a:ext>
            </a:extLst>
          </p:cNvPr>
          <p:cNvSpPr txBox="1"/>
          <p:nvPr userDrawn="1"/>
        </p:nvSpPr>
        <p:spPr>
          <a:xfrm>
            <a:off x="7365534" y="64008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b="0" i="0" dirty="0">
              <a:solidFill>
                <a:schemeClr val="tx2"/>
              </a:solidFill>
              <a:latin typeface="Roboto Condensed" panose="02000000000000000000" pitchFamily="2" charset="0"/>
              <a:cs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3E67A6-C7B4-794D-A6AC-A369C7FADBDC}"/>
              </a:ext>
            </a:extLst>
          </p:cNvPr>
          <p:cNvSpPr txBox="1"/>
          <p:nvPr userDrawn="1"/>
        </p:nvSpPr>
        <p:spPr>
          <a:xfrm>
            <a:off x="9568543" y="641168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b="0" i="0" dirty="0">
              <a:solidFill>
                <a:schemeClr val="tx2"/>
              </a:solidFill>
              <a:latin typeface="Roboto Condensed" panose="02000000000000000000" pitchFamily="2" charset="0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0896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85593" y="1600203"/>
            <a:ext cx="0" cy="4525963"/>
          </a:xfrm>
          <a:prstGeom prst="line">
            <a:avLst/>
          </a:prstGeom>
          <a:ln w="12700" cmpd="sng">
            <a:solidFill>
              <a:schemeClr val="accent2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7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9357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6026393-FCD6-EF4A-9212-EDAB349ED65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  <a:solidFill>
            <a:schemeClr val="accent3"/>
          </a:solidFill>
        </p:spPr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0" y="1136984"/>
            <a:ext cx="10969943" cy="4584032"/>
          </a:xfrm>
        </p:spPr>
        <p:txBody>
          <a:bodyPr anchor="ctr" anchorCtr="0"/>
          <a:lstStyle>
            <a:lvl1pPr>
              <a:defRPr sz="4800" b="1" i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9A32475F-6163-6B49-8690-D7B3526599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60801" y="6311052"/>
            <a:ext cx="1221887" cy="3520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1D2992-9635-F044-A7CA-69E1257B06B3}"/>
              </a:ext>
            </a:extLst>
          </p:cNvPr>
          <p:cNvSpPr txBox="1"/>
          <p:nvPr userDrawn="1"/>
        </p:nvSpPr>
        <p:spPr>
          <a:xfrm>
            <a:off x="8507549" y="6387823"/>
            <a:ext cx="185131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E7B3DFDB-9C06-284E-A647-6C49AFABE760}" type="slidenum">
              <a:rPr lang="en-US" sz="1200" b="1" i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 Bold Condensed"/>
              </a:rPr>
              <a:pPr algn="r"/>
              <a:t>‹#›</a:t>
            </a:fld>
            <a:endParaRPr lang="en-US" sz="1200" b="1" i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60427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ContrastSec.png"/>
          <p:cNvPicPr>
            <a:picLocks noChangeAspect="1"/>
          </p:cNvPicPr>
          <p:nvPr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0801" y="6310670"/>
            <a:ext cx="1221887" cy="35283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0"/>
            <a:ext cx="10969943" cy="105782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259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617383" y="1057830"/>
            <a:ext cx="10970879" cy="0"/>
          </a:xfrm>
          <a:prstGeom prst="line">
            <a:avLst/>
          </a:prstGeom>
          <a:ln w="12700" cmpd="sng">
            <a:solidFill>
              <a:srgbClr val="3CC3B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07549" y="6387823"/>
            <a:ext cx="185131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E7B3DFDB-9C06-284E-A647-6C49AFABE760}" type="slidenum">
              <a:rPr lang="en-US" sz="1200" b="1" i="0" smtClean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Helvetica Neue Bold Condensed"/>
              </a:rPr>
              <a:pPr algn="r"/>
              <a:t>‹#›</a:t>
            </a:fld>
            <a:endParaRPr lang="en-US" sz="1200" b="1" i="0" dirty="0">
              <a:solidFill>
                <a:schemeClr val="tx2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707706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2" r:id="rId3"/>
    <p:sldLayoutId id="2147483663" r:id="rId4"/>
    <p:sldLayoutId id="2147483664" r:id="rId5"/>
    <p:sldLayoutId id="2147483650" r:id="rId6"/>
    <p:sldLayoutId id="2147483652" r:id="rId7"/>
    <p:sldLayoutId id="2147483654" r:id="rId8"/>
    <p:sldLayoutId id="2147483665" r:id="rId9"/>
    <p:sldLayoutId id="2147483655" r:id="rId10"/>
    <p:sldLayoutId id="2147483667" r:id="rId11"/>
    <p:sldLayoutId id="2147483668" r:id="rId12"/>
    <p:sldLayoutId id="2147483670" r:id="rId13"/>
    <p:sldLayoutId id="2147483673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 cap="all">
          <a:solidFill>
            <a:schemeClr val="accent4"/>
          </a:solidFill>
          <a:latin typeface="Roboto Condensed" panose="02000000000000000000" pitchFamily="2" charset="0"/>
          <a:ea typeface="Roboto Condensed" panose="02000000000000000000" pitchFamily="2" charset="0"/>
          <a:cs typeface="Helvetica Neue Bold Condensed"/>
        </a:defRPr>
      </a:lvl1pPr>
    </p:titleStyle>
    <p:bodyStyle>
      <a:lvl1pPr marL="228600" indent="-228600" algn="l" defTabSz="457200" rtl="0" eaLnBrk="1" latinLnBrk="0" hangingPunct="1">
        <a:lnSpc>
          <a:spcPct val="100000"/>
        </a:lnSpc>
        <a:spcBef>
          <a:spcPts val="1200"/>
        </a:spcBef>
        <a:buClr>
          <a:schemeClr val="accent2"/>
        </a:buClr>
        <a:buSzPct val="100000"/>
        <a:buFont typeface="Arial"/>
        <a:buChar char="•"/>
        <a:defRPr sz="2000" b="0" i="0" kern="1200" baseline="0">
          <a:solidFill>
            <a:schemeClr val="tx2"/>
          </a:solidFill>
          <a:latin typeface="Roboto Condensed" panose="02000000000000000000" pitchFamily="2" charset="0"/>
          <a:ea typeface="Roboto Condensed" panose="02000000000000000000" pitchFamily="2" charset="0"/>
          <a:cs typeface="Helvetica Neue"/>
        </a:defRPr>
      </a:lvl1pPr>
      <a:lvl2pPr marL="685800" indent="-228600" algn="l" defTabSz="457200" rtl="0" eaLnBrk="1" latinLnBrk="0" hangingPunct="1">
        <a:lnSpc>
          <a:spcPct val="100000"/>
        </a:lnSpc>
        <a:spcBef>
          <a:spcPts val="600"/>
        </a:spcBef>
        <a:buFont typeface="Arial"/>
        <a:buChar char="–"/>
        <a:defRPr sz="1600" b="0" i="0" kern="1200">
          <a:solidFill>
            <a:schemeClr val="tx2"/>
          </a:solidFill>
          <a:latin typeface="Roboto Condensed" panose="02000000000000000000" pitchFamily="2" charset="0"/>
          <a:ea typeface="Roboto Condensed" panose="02000000000000000000" pitchFamily="2" charset="0"/>
          <a:cs typeface="Helvetica Neue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600"/>
        </a:spcBef>
        <a:buFont typeface="Arial"/>
        <a:buChar char="•"/>
        <a:defRPr sz="1600" b="0" i="0" kern="1200">
          <a:solidFill>
            <a:schemeClr val="tx2"/>
          </a:solidFill>
          <a:latin typeface="Roboto Condensed" panose="02000000000000000000" pitchFamily="2" charset="0"/>
          <a:ea typeface="Roboto Condensed" panose="02000000000000000000" pitchFamily="2" charset="0"/>
          <a:cs typeface="Helvetica Neue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600"/>
        </a:spcBef>
        <a:buFont typeface="Arial"/>
        <a:buChar char="•"/>
        <a:defRPr sz="1600" b="0" i="0" kern="1200">
          <a:solidFill>
            <a:schemeClr val="tx2"/>
          </a:solidFill>
          <a:latin typeface="Roboto Condensed" panose="02000000000000000000" pitchFamily="2" charset="0"/>
          <a:ea typeface="Roboto Condensed" panose="02000000000000000000" pitchFamily="2" charset="0"/>
          <a:cs typeface="Helvetica Neue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600"/>
        </a:spcBef>
        <a:buFont typeface="Arial"/>
        <a:buChar char="•"/>
        <a:defRPr sz="1600" b="0" i="0" kern="1200">
          <a:solidFill>
            <a:schemeClr val="tx2"/>
          </a:solidFill>
          <a:latin typeface="Roboto Condensed" panose="02000000000000000000" pitchFamily="2" charset="0"/>
          <a:ea typeface="Roboto Condensed" panose="02000000000000000000" pitchFamily="2" charset="0"/>
          <a:cs typeface="Helvetica Neu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7295">
          <p15:clr>
            <a:srgbClr val="F26B43"/>
          </p15:clr>
        </p15:guide>
        <p15:guide id="3" pos="35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4FF5E-F1E8-4A40-9A33-82ADBC2A7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865" y="999066"/>
            <a:ext cx="8449735" cy="4470400"/>
          </a:xfrm>
        </p:spPr>
        <p:txBody>
          <a:bodyPr/>
          <a:lstStyle/>
          <a:p>
            <a:r>
              <a:rPr lang="en-US" dirty="0"/>
              <a:t>Engaging with </a:t>
            </a:r>
            <a:br>
              <a:rPr lang="en-US" dirty="0"/>
            </a:br>
            <a:r>
              <a:rPr lang="en-US" dirty="0"/>
              <a:t>Contrast </a:t>
            </a:r>
            <a:br>
              <a:rPr lang="en-US" dirty="0"/>
            </a:br>
            <a:r>
              <a:rPr lang="en-US" dirty="0"/>
              <a:t>Prospects</a:t>
            </a:r>
            <a:br>
              <a:rPr lang="en-US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64735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3F453B-36AF-D14E-B1C5-1F3D972AF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71" y="299802"/>
            <a:ext cx="10967086" cy="758643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59EFA0-2BE3-B941-B01B-516A91910FC7}"/>
              </a:ext>
            </a:extLst>
          </p:cNvPr>
          <p:cNvSpPr txBox="1"/>
          <p:nvPr/>
        </p:nvSpPr>
        <p:spPr>
          <a:xfrm>
            <a:off x="610871" y="1653653"/>
            <a:ext cx="10510377" cy="4432353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Identifying Contrast Prospects</a:t>
            </a:r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endParaRPr lang="en-US" sz="2800" dirty="0"/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Initial Qualification</a:t>
            </a:r>
          </a:p>
          <a:p>
            <a:pPr defTabSz="457063">
              <a:defRPr/>
            </a:pPr>
            <a:endParaRPr lang="en-US" sz="2800" dirty="0"/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Probing Questions You Should Ask</a:t>
            </a:r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endParaRPr lang="en-US" sz="2400" dirty="0"/>
          </a:p>
          <a:p>
            <a:pPr marL="285664" indent="-285664" defTabSz="457063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marL="285664" indent="-285664" defTabSz="457063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marL="285664" indent="-285664" defTabSz="457063">
              <a:buFont typeface="Arial" panose="020B0604020202020204" pitchFamily="34" charset="0"/>
              <a:buChar char="•"/>
              <a:defRPr/>
            </a:pPr>
            <a:endParaRPr lang="en-US" sz="1799" dirty="0">
              <a:solidFill>
                <a:srgbClr val="44546A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4482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163221-3F76-4C2E-9546-4953FCAE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366074"/>
            <a:ext cx="10337800" cy="731520"/>
          </a:xfrm>
        </p:spPr>
        <p:txBody>
          <a:bodyPr/>
          <a:lstStyle/>
          <a:p>
            <a:r>
              <a:rPr lang="en-US" dirty="0"/>
              <a:t>Identifying Contrast Prospects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7F416-0BB0-401F-A2DA-34E37B327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" y="1397003"/>
            <a:ext cx="11579384" cy="5094923"/>
          </a:xfrm>
        </p:spPr>
        <p:txBody>
          <a:bodyPr/>
          <a:lstStyle/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Are web applications and/or web APIs crucial to their business?</a:t>
            </a:r>
          </a:p>
          <a:p>
            <a:pPr marL="0" indent="0" defTabSz="457063">
              <a:buNone/>
              <a:defRPr/>
            </a:pPr>
            <a:endParaRPr lang="en-US" sz="2800" dirty="0"/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Do they write them using programming languages that Contrast supports, or will soon support?</a:t>
            </a:r>
          </a:p>
          <a:p>
            <a:pPr marL="800100" lvl="1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Contrast currently supports Java, .NET Framework, .NET Core, Ruby, Node.js, and Python</a:t>
            </a:r>
          </a:p>
          <a:p>
            <a:pPr marL="800100" lvl="1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400" dirty="0" err="1"/>
              <a:t>GoLang</a:t>
            </a:r>
            <a:r>
              <a:rPr lang="en-US" sz="2400" dirty="0"/>
              <a:t> to be added 1H 2021</a:t>
            </a:r>
          </a:p>
          <a:p>
            <a:pPr marL="457200" lvl="1" indent="0" defTabSz="457063">
              <a:buNone/>
              <a:defRPr/>
            </a:pPr>
            <a:endParaRPr lang="en-US" sz="2400" dirty="0"/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Are there legacy or third party applications that are important to their business and that need to be protected?</a:t>
            </a:r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0426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163221-3F76-4C2E-9546-4953FCAE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366074"/>
            <a:ext cx="10337800" cy="731520"/>
          </a:xfrm>
        </p:spPr>
        <p:txBody>
          <a:bodyPr/>
          <a:lstStyle/>
          <a:p>
            <a:r>
              <a:rPr lang="en-US" dirty="0"/>
              <a:t>Who should I be talking to?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7F416-0BB0-401F-A2DA-34E37B327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" y="1397003"/>
            <a:ext cx="11579384" cy="5094923"/>
          </a:xfrm>
        </p:spPr>
        <p:txBody>
          <a:bodyPr/>
          <a:lstStyle/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Anyone who has a stake in Application Security - AppSec, InfoSec, Development, DevOps, CI/CD</a:t>
            </a:r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Traditional audience is AppSec, </a:t>
            </a:r>
            <a:r>
              <a:rPr lang="en-US" sz="2800" b="1" dirty="0"/>
              <a:t>but things are moving more and more towards stakeholders in the overall SDLC (Dev, DevOps, CI/CD, QA, </a:t>
            </a:r>
            <a:r>
              <a:rPr lang="en-US" sz="2800" b="1" dirty="0" err="1"/>
              <a:t>etc</a:t>
            </a:r>
            <a:r>
              <a:rPr lang="en-US" sz="2800" b="1" dirty="0"/>
              <a:t>)</a:t>
            </a:r>
            <a:endParaRPr lang="en-US" sz="2800" dirty="0"/>
          </a:p>
          <a:p>
            <a:pPr marL="800100" lvl="1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Contrast offers a lot of value to SDLC stakeholders, and is low friction for </a:t>
            </a:r>
            <a:r>
              <a:rPr lang="en-US" sz="2400"/>
              <a:t>them, so </a:t>
            </a:r>
            <a:r>
              <a:rPr lang="en-US" sz="2400" dirty="0"/>
              <a:t>try to get them to the table early on</a:t>
            </a:r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Sell high whenever possible – bring in individual contributors as positive influencers</a:t>
            </a:r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6111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163221-3F76-4C2E-9546-4953FCAE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366074"/>
            <a:ext cx="10337800" cy="731520"/>
          </a:xfrm>
        </p:spPr>
        <p:txBody>
          <a:bodyPr/>
          <a:lstStyle/>
          <a:p>
            <a:r>
              <a:rPr lang="en-US" dirty="0"/>
              <a:t>Initial Qualification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7F416-0BB0-401F-A2DA-34E37B327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" y="1397003"/>
            <a:ext cx="11579384" cy="5094923"/>
          </a:xfrm>
        </p:spPr>
        <p:txBody>
          <a:bodyPr/>
          <a:lstStyle/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What is their current Application Security process and tooling?</a:t>
            </a:r>
          </a:p>
          <a:p>
            <a:pPr marL="800100" lvl="1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SAST, DAST, IAST?</a:t>
            </a:r>
          </a:p>
          <a:p>
            <a:pPr marL="800100" lvl="1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Code Reviews? Pen Testing?</a:t>
            </a:r>
          </a:p>
          <a:p>
            <a:pPr marL="800100" lvl="1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What else?</a:t>
            </a:r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endParaRPr lang="en-US" sz="2800" dirty="0"/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Are there key pain points that show that this process is not meeting the needs of their business?</a:t>
            </a:r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endParaRPr lang="en-US" sz="2800" dirty="0"/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Is there a funded initiative to help improve this situation?</a:t>
            </a:r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endParaRPr lang="en-US" sz="2800" dirty="0"/>
          </a:p>
          <a:p>
            <a:pPr marL="342900" indent="-342900" defTabSz="457063">
              <a:buFont typeface="Arial" panose="020B0604020202020204" pitchFamily="34" charset="0"/>
              <a:buChar char="•"/>
              <a:defRPr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088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163221-3F76-4C2E-9546-4953FCAE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366074"/>
            <a:ext cx="10337800" cy="731520"/>
          </a:xfrm>
        </p:spPr>
        <p:txBody>
          <a:bodyPr/>
          <a:lstStyle/>
          <a:p>
            <a:r>
              <a:rPr lang="en-US" dirty="0"/>
              <a:t>PROBING QUESTIONS YOU SHOULD ASK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7F416-0BB0-401F-A2DA-34E37B327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" y="1417322"/>
            <a:ext cx="11066744" cy="4899071"/>
          </a:xfrm>
        </p:spPr>
        <p:txBody>
          <a:bodyPr/>
          <a:lstStyle/>
          <a:p>
            <a:r>
              <a:rPr lang="en-US" sz="2800" dirty="0"/>
              <a:t>What does their Software Development Lifecycle look like?</a:t>
            </a:r>
          </a:p>
          <a:p>
            <a:pPr lvl="1"/>
            <a:r>
              <a:rPr lang="en-US" sz="2400" dirty="0"/>
              <a:t>DevOps/Agile?</a:t>
            </a:r>
          </a:p>
          <a:p>
            <a:pPr lvl="1"/>
            <a:r>
              <a:rPr lang="en-US" sz="2400" dirty="0"/>
              <a:t>CI/CD?</a:t>
            </a:r>
          </a:p>
          <a:p>
            <a:pPr lvl="1"/>
            <a:r>
              <a:rPr lang="en-US" sz="2400" dirty="0"/>
              <a:t>Traditional Waterfall?</a:t>
            </a:r>
          </a:p>
          <a:p>
            <a:pPr lvl="1"/>
            <a:r>
              <a:rPr lang="en-US" sz="2400" dirty="0"/>
              <a:t>How do they functionally test their applications?</a:t>
            </a: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800" dirty="0"/>
              <a:t>If they are a DevOps shop, how mature are they?</a:t>
            </a:r>
          </a:p>
          <a:p>
            <a:pPr lvl="1"/>
            <a:r>
              <a:rPr lang="en-US" sz="2400" dirty="0"/>
              <a:t>How pervasive is their end to end functional testing, integration testing, </a:t>
            </a:r>
            <a:r>
              <a:rPr lang="en-US" sz="2400" dirty="0" err="1"/>
              <a:t>etc</a:t>
            </a:r>
            <a:r>
              <a:rPr lang="en-US" sz="2400" dirty="0"/>
              <a:t>?</a:t>
            </a:r>
          </a:p>
          <a:p>
            <a:pPr lvl="1"/>
            <a:r>
              <a:rPr lang="en-US" sz="2400" dirty="0"/>
              <a:t>What is their desired release frequency?</a:t>
            </a:r>
          </a:p>
          <a:p>
            <a:pPr lvl="1"/>
            <a:r>
              <a:rPr lang="en-US" sz="2400" dirty="0"/>
              <a:t>Do they capture metrics on pull requests, release frequencies, </a:t>
            </a:r>
            <a:r>
              <a:rPr lang="en-US" sz="2400" dirty="0" err="1"/>
              <a:t>etc</a:t>
            </a:r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0025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163221-3F76-4C2E-9546-4953FCAE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366074"/>
            <a:ext cx="10337800" cy="731520"/>
          </a:xfrm>
        </p:spPr>
        <p:txBody>
          <a:bodyPr/>
          <a:lstStyle/>
          <a:p>
            <a:r>
              <a:rPr lang="en-US" dirty="0"/>
              <a:t>Probing Questions YOU SHOULD ASK, Continued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7F416-0BB0-401F-A2DA-34E37B327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How many separate AppSec tools/processes do they currently deploy across the Software Lifecycle?</a:t>
            </a:r>
          </a:p>
          <a:p>
            <a:pPr marL="285750" indent="-285750" defTabSz="457063">
              <a:buFont typeface="Arial" panose="020B0604020202020204" pitchFamily="34" charset="0"/>
              <a:buChar char="•"/>
              <a:defRPr/>
            </a:pPr>
            <a:endParaRPr lang="en-US" sz="2800" dirty="0"/>
          </a:p>
          <a:p>
            <a:pPr marL="285750" indent="-28575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What is the current spend level on AppSec tooling?</a:t>
            </a:r>
          </a:p>
          <a:p>
            <a:pPr marL="285750" indent="-285750" defTabSz="457063">
              <a:buFont typeface="Arial" panose="020B0604020202020204" pitchFamily="34" charset="0"/>
              <a:buChar char="•"/>
              <a:defRPr/>
            </a:pPr>
            <a:endParaRPr lang="en-US" sz="2800" dirty="0"/>
          </a:p>
          <a:p>
            <a:pPr marL="285750" indent="-28575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Does their Application Security process keep pace with their desired release frequencies?</a:t>
            </a:r>
          </a:p>
          <a:p>
            <a:pPr marL="0" indent="0" defTabSz="457063">
              <a:buNone/>
              <a:defRPr/>
            </a:pPr>
            <a:endParaRPr lang="en-US" sz="2800" dirty="0"/>
          </a:p>
          <a:p>
            <a:pPr marL="285750" indent="-285750" defTabSz="457063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Are false positives a problem?</a:t>
            </a:r>
          </a:p>
          <a:p>
            <a:pPr marL="0" indent="0" defTabSz="457063">
              <a:buNone/>
              <a:defRPr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5851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163221-3F76-4C2E-9546-4953FCAE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366074"/>
            <a:ext cx="10337800" cy="731520"/>
          </a:xfrm>
        </p:spPr>
        <p:txBody>
          <a:bodyPr/>
          <a:lstStyle/>
          <a:p>
            <a:r>
              <a:rPr lang="en-US" dirty="0"/>
              <a:t>Probing Questions YOU SHOULD ASK, Continued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7F416-0BB0-401F-A2DA-34E37B327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Describe your current vulnerability management process and cycle: How long does it currently take your organization to complete a vulnerability management cycle? That is:</a:t>
            </a:r>
          </a:p>
          <a:p>
            <a:pPr lvl="1"/>
            <a:r>
              <a:rPr lang="en-US" sz="2400" dirty="0"/>
              <a:t>receive vulnerability results from scanning or code reviews</a:t>
            </a:r>
          </a:p>
          <a:p>
            <a:pPr lvl="1"/>
            <a:r>
              <a:rPr lang="en-US" sz="2400" dirty="0"/>
              <a:t>triage them/determine which are real</a:t>
            </a:r>
          </a:p>
          <a:p>
            <a:pPr lvl="1"/>
            <a:r>
              <a:rPr lang="en-US" sz="2400" dirty="0"/>
              <a:t>prioritize them</a:t>
            </a:r>
          </a:p>
          <a:p>
            <a:pPr lvl="1"/>
            <a:r>
              <a:rPr lang="en-US" sz="2400" dirty="0"/>
              <a:t>take action to remediate or fix</a:t>
            </a:r>
          </a:p>
          <a:p>
            <a:pPr lvl="1"/>
            <a:r>
              <a:rPr lang="en-US" sz="2400" dirty="0"/>
              <a:t>then re-test to make sure you’ve fixed them? </a:t>
            </a:r>
          </a:p>
          <a:p>
            <a:pPr lvl="1"/>
            <a:r>
              <a:rPr lang="en-US" sz="2400" dirty="0"/>
              <a:t>What is this cycle time?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5567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163221-3F76-4C2E-9546-4953FCAE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366074"/>
            <a:ext cx="10337800" cy="731520"/>
          </a:xfrm>
        </p:spPr>
        <p:txBody>
          <a:bodyPr/>
          <a:lstStyle/>
          <a:p>
            <a:r>
              <a:rPr lang="en-US" dirty="0"/>
              <a:t>PROBING QUESTIONS YOU SHOULD ASK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7F416-0BB0-401F-A2DA-34E37B327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0" y="1097593"/>
            <a:ext cx="10969944" cy="5641873"/>
          </a:xfrm>
        </p:spPr>
        <p:txBody>
          <a:bodyPr/>
          <a:lstStyle/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How much time do you spend dealing with false positives?</a:t>
            </a:r>
          </a:p>
          <a:p>
            <a:r>
              <a:rPr lang="en-US" sz="2800" dirty="0"/>
              <a:t>Do you have a way to manage vulnerabilities as bugs in your development cycle?</a:t>
            </a:r>
          </a:p>
          <a:p>
            <a:r>
              <a:rPr lang="en-US" sz="2800" dirty="0"/>
              <a:t>Do you have a way to use Application Security as a quality gate for builds/releases?</a:t>
            </a:r>
          </a:p>
          <a:p>
            <a:r>
              <a:rPr lang="en-US" sz="2800" dirty="0"/>
              <a:t>Do you have a checklist or spreadsheet to ‘grade</a:t>
            </a:r>
            <a:r>
              <a:rPr lang="en-US" sz="2800"/>
              <a:t>’ AppSec vendors </a:t>
            </a:r>
            <a:r>
              <a:rPr lang="en-US" sz="2800" dirty="0"/>
              <a:t>against your goals which will factor into your purchasing decisions? If so can you share it with us?</a:t>
            </a:r>
          </a:p>
          <a:p>
            <a:r>
              <a:rPr lang="en-US" sz="2800" dirty="0"/>
              <a:t>Are there any specific goals or success criteria you’re looking for in an Application Security solution?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5209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016 Contrast Template 101316">
  <a:themeElements>
    <a:clrScheme name="Contrast 2016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B600"/>
      </a:accent1>
      <a:accent2>
        <a:srgbClr val="3CC3B2"/>
      </a:accent2>
      <a:accent3>
        <a:srgbClr val="0DA1A9"/>
      </a:accent3>
      <a:accent4>
        <a:srgbClr val="258CBF"/>
      </a:accent4>
      <a:accent5>
        <a:srgbClr val="534482"/>
      </a:accent5>
      <a:accent6>
        <a:srgbClr val="E63025"/>
      </a:accent6>
      <a:hlink>
        <a:srgbClr val="790000"/>
      </a:hlink>
      <a:folHlink>
        <a:srgbClr val="31434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dirty="0" smtClean="0">
            <a:solidFill>
              <a:schemeClr val="tx2"/>
            </a:solidFill>
            <a:latin typeface="Helvetica Neue"/>
            <a:cs typeface="Helvetica Neue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9994</TotalTime>
  <Words>559</Words>
  <Application>Microsoft Macintosh PowerPoint</Application>
  <PresentationFormat>Custom</PresentationFormat>
  <Paragraphs>70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Helvetica Neue</vt:lpstr>
      <vt:lpstr>Roboto Condensed</vt:lpstr>
      <vt:lpstr>Helvetica Neue Condensed</vt:lpstr>
      <vt:lpstr>Roboto</vt:lpstr>
      <vt:lpstr>Calibri</vt:lpstr>
      <vt:lpstr>Arial</vt:lpstr>
      <vt:lpstr>HelveticaNeue Condensed</vt:lpstr>
      <vt:lpstr>2016 Contrast Template 101316</vt:lpstr>
      <vt:lpstr>Engaging with  Contrast  Prospects </vt:lpstr>
      <vt:lpstr>Objectives</vt:lpstr>
      <vt:lpstr>Identifying Contrast Prospects</vt:lpstr>
      <vt:lpstr>Who should I be talking to?</vt:lpstr>
      <vt:lpstr>Initial Qualification</vt:lpstr>
      <vt:lpstr>PROBING QUESTIONS YOU SHOULD ASK</vt:lpstr>
      <vt:lpstr>Probing Questions YOU SHOULD ASK, Continued</vt:lpstr>
      <vt:lpstr>Probing Questions YOU SHOULD ASK, Continued</vt:lpstr>
      <vt:lpstr>PROBING QUESTIONS YOU SHOULD ASK</vt:lpstr>
    </vt:vector>
  </TitlesOfParts>
  <Manager/>
  <Company>Contrast Security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Contrast Security - Corporate Overview</dc:title>
  <dc:subject>Contrast Security</dc:subject>
  <dc:creator>Surag Patel</dc:creator>
  <cp:keywords>security, appsec, IAST, RASP, SAST, DAST, SCA, WAF</cp:keywords>
  <dc:description>https://www.contrastsecurity.com</dc:description>
  <cp:lastModifiedBy>Robert Statsinger</cp:lastModifiedBy>
  <cp:revision>583</cp:revision>
  <dcterms:created xsi:type="dcterms:W3CDTF">2016-10-06T21:39:48Z</dcterms:created>
  <dcterms:modified xsi:type="dcterms:W3CDTF">2020-12-14T17:42:27Z</dcterms:modified>
  <cp:category>security</cp:category>
</cp:coreProperties>
</file>

<file path=docProps/thumbnail.jpeg>
</file>